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99" r:id="rId4"/>
    <p:sldId id="366" r:id="rId5"/>
    <p:sldId id="277" r:id="rId6"/>
    <p:sldId id="280" r:id="rId7"/>
    <p:sldId id="300" r:id="rId8"/>
    <p:sldId id="301" r:id="rId9"/>
    <p:sldId id="369" r:id="rId10"/>
    <p:sldId id="373" r:id="rId11"/>
    <p:sldId id="403" r:id="rId12"/>
    <p:sldId id="324" r:id="rId13"/>
    <p:sldId id="382" r:id="rId14"/>
    <p:sldId id="347" r:id="rId15"/>
    <p:sldId id="381" r:id="rId16"/>
    <p:sldId id="291" r:id="rId17"/>
    <p:sldId id="383" r:id="rId18"/>
    <p:sldId id="325" r:id="rId19"/>
    <p:sldId id="385" r:id="rId20"/>
    <p:sldId id="386" r:id="rId21"/>
    <p:sldId id="384" r:id="rId22"/>
    <p:sldId id="388" r:id="rId23"/>
    <p:sldId id="387" r:id="rId24"/>
    <p:sldId id="389" r:id="rId25"/>
    <p:sldId id="390" r:id="rId26"/>
    <p:sldId id="378" r:id="rId27"/>
    <p:sldId id="391" r:id="rId28"/>
    <p:sldId id="379" r:id="rId29"/>
    <p:sldId id="380" r:id="rId30"/>
    <p:sldId id="326" r:id="rId31"/>
    <p:sldId id="393" r:id="rId32"/>
    <p:sldId id="394" r:id="rId33"/>
    <p:sldId id="368" r:id="rId34"/>
    <p:sldId id="370" r:id="rId35"/>
    <p:sldId id="371" r:id="rId36"/>
    <p:sldId id="374" r:id="rId37"/>
    <p:sldId id="375" r:id="rId38"/>
    <p:sldId id="372" r:id="rId39"/>
    <p:sldId id="401" r:id="rId40"/>
    <p:sldId id="397" r:id="rId41"/>
    <p:sldId id="400" r:id="rId42"/>
    <p:sldId id="399" r:id="rId43"/>
    <p:sldId id="398" r:id="rId44"/>
    <p:sldId id="402" r:id="rId45"/>
    <p:sldId id="377" r:id="rId46"/>
    <p:sldId id="395" r:id="rId47"/>
    <p:sldId id="376" r:id="rId48"/>
    <p:sldId id="396" r:id="rId49"/>
    <p:sldId id="404" r:id="rId50"/>
    <p:sldId id="352" r:id="rId51"/>
    <p:sldId id="405" r:id="rId52"/>
    <p:sldId id="344" r:id="rId53"/>
    <p:sldId id="353" r:id="rId54"/>
    <p:sldId id="354" r:id="rId55"/>
    <p:sldId id="355" r:id="rId56"/>
    <p:sldId id="356" r:id="rId57"/>
    <p:sldId id="357" r:id="rId58"/>
    <p:sldId id="358" r:id="rId59"/>
    <p:sldId id="304" r:id="rId60"/>
    <p:sldId id="406" r:id="rId61"/>
    <p:sldId id="408" r:id="rId62"/>
    <p:sldId id="409" r:id="rId63"/>
    <p:sldId id="413" r:id="rId64"/>
    <p:sldId id="412" r:id="rId65"/>
    <p:sldId id="410" r:id="rId66"/>
    <p:sldId id="411" r:id="rId67"/>
    <p:sldId id="414" r:id="rId68"/>
    <p:sldId id="314" r:id="rId69"/>
    <p:sldId id="415" r:id="rId70"/>
    <p:sldId id="416" r:id="rId71"/>
    <p:sldId id="417" r:id="rId72"/>
    <p:sldId id="331" r:id="rId73"/>
    <p:sldId id="332" r:id="rId74"/>
    <p:sldId id="418" r:id="rId75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">
  <p:cSld name="Texto + imagem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>
            <a:spLocks noGrp="1"/>
          </p:cNvSpPr>
          <p:nvPr>
            <p:ph type="pic" idx="2"/>
          </p:nvPr>
        </p:nvSpPr>
        <p:spPr>
          <a:xfrm>
            <a:off x="7133968" y="681153"/>
            <a:ext cx="5058032" cy="4755821"/>
          </a:xfrm>
          <a:prstGeom prst="rect">
            <a:avLst/>
          </a:prstGeom>
          <a:noFill/>
          <a:ln>
            <a:noFill/>
          </a:ln>
        </p:spPr>
      </p:sp>
      <p:pic>
        <p:nvPicPr>
          <p:cNvPr id="43" name="Google Shape;4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733938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6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CEA1CF-D060-C64A-9379-C0C279A46588}"/>
              </a:ext>
            </a:extLst>
          </p:cNvPr>
          <p:cNvSpPr txBox="1"/>
          <p:nvPr userDrawn="1"/>
        </p:nvSpPr>
        <p:spPr>
          <a:xfrm>
            <a:off x="919885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BACE0B-D0BE-C59D-DB1E-386B8DD16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2B55F1-084D-367B-B2E8-ADDC8C0656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Abrir o arquivo HTML</a:t>
            </a:r>
          </a:p>
        </p:txBody>
      </p:sp>
      <p:pic>
        <p:nvPicPr>
          <p:cNvPr id="2050" name="Picture 2" descr="View in Browser">
            <a:extLst>
              <a:ext uri="{FF2B5EF4-FFF2-40B4-BE49-F238E27FC236}">
                <a16:creationId xmlns:a16="http://schemas.microsoft.com/office/drawing/2014/main" id="{98732C2B-FAB5-C2AB-8380-E4B574DD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876" y="1709737"/>
            <a:ext cx="60483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503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45A47-1BB0-831F-6303-801AC4DC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03643C-910A-B2CC-6873-C585898A2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34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386423"/>
            <a:ext cx="8894718" cy="3766178"/>
          </a:xfrm>
        </p:spPr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&lt;!--  </a:t>
            </a:r>
            <a:r>
              <a:rPr lang="pt-BR" sz="4000" dirty="0">
                <a:solidFill>
                  <a:srgbClr val="374151"/>
                </a:solidFill>
                <a:latin typeface="Söhne"/>
                <a:sym typeface="Wingdings" panose="05000000000000000000" pitchFamily="2" charset="2"/>
              </a:rPr>
              <a:t>--&gt;</a:t>
            </a:r>
            <a:endParaRPr lang="pt-BR" sz="4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46144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386423"/>
            <a:ext cx="8894718" cy="3766178"/>
          </a:xfrm>
        </p:spPr>
        <p:txBody>
          <a:bodyPr>
            <a:noAutofit/>
          </a:bodyPr>
          <a:lstStyle/>
          <a:p>
            <a:pPr marL="228600" indent="0" algn="l"/>
            <a:r>
              <a:rPr lang="pt-BR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pt-BR" sz="32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pt-BR" sz="3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228600" indent="0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&lt;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html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&gt;: Indica o início e o fim de um documento HTML.</a:t>
            </a:r>
          </a:p>
          <a:p>
            <a:pPr marL="228600" indent="0" algn="l"/>
            <a:endParaRPr lang="pt-BR" sz="4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101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31B0EE7-750E-404A-BA58-8E5C33E30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&lt;!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DOCTYPE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html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 - informa ao navegador qual é a versão do HTML que adotaremos</a:t>
            </a:r>
          </a:p>
          <a:p>
            <a:endParaRPr lang="pt-BR" sz="4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lang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-BR"</a:t>
            </a:r>
            <a:r>
              <a:rPr lang="pt-BR" sz="4000" dirty="0"/>
              <a:t> - idioma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76431F-AEFB-434E-9968-0F594749F1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99143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386423"/>
            <a:ext cx="8894718" cy="3766178"/>
          </a:xfrm>
        </p:spPr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&lt;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head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&gt;: Contém informações sobre o documento, como o título da página e os links para arquivos externos.</a:t>
            </a:r>
          </a:p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&lt;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title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&gt;: Define o título da página que aparece na guia do navegador.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3310099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&lt;body&gt;: Contém todo o conteúdo visível na página da web, como texto, imagens, links e formulários.</a:t>
            </a:r>
          </a:p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&lt;h1&gt; a &lt;h6&gt;: Define os cabeçalhos de seção, do mais importante (&lt;h1&gt;) ao menos importante (&lt;h6&gt;).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02500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Heading 1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3200" dirty="0"/>
            </a:b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Heading 2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/h2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3200" dirty="0"/>
            </a:b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Heading 3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/h3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3200" dirty="0"/>
            </a:b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Heading 4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/h4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3200" dirty="0"/>
            </a:b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Heading 5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/h5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3200" dirty="0"/>
            </a:b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Heading 6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/h6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4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907032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&lt;p&gt;: Define um parágrafo de texto.</a:t>
            </a:r>
          </a:p>
          <a:p>
            <a:pPr marL="228600" indent="0"/>
            <a:r>
              <a:rPr lang="pt-BR" sz="4000" dirty="0">
                <a:solidFill>
                  <a:srgbClr val="374151"/>
                </a:solidFill>
                <a:latin typeface="Söhne"/>
              </a:rPr>
              <a:t>&lt;b&gt;: Negrito</a:t>
            </a:r>
          </a:p>
          <a:p>
            <a:pPr marL="228600" indent="0"/>
            <a:r>
              <a:rPr lang="pt-BR" sz="4000" dirty="0">
                <a:solidFill>
                  <a:srgbClr val="374151"/>
                </a:solidFill>
                <a:latin typeface="Söhne"/>
              </a:rPr>
              <a:t>&lt;</a:t>
            </a:r>
            <a:r>
              <a:rPr lang="pt-BR" sz="4000" dirty="0" err="1">
                <a:solidFill>
                  <a:srgbClr val="374151"/>
                </a:solidFill>
                <a:latin typeface="Söhne"/>
              </a:rPr>
              <a:t>strong</a:t>
            </a:r>
            <a:r>
              <a:rPr lang="pt-BR" sz="4000" dirty="0">
                <a:solidFill>
                  <a:srgbClr val="374151"/>
                </a:solidFill>
                <a:latin typeface="Söhne"/>
              </a:rPr>
              <a:t>&gt;: Evidência</a:t>
            </a:r>
          </a:p>
          <a:p>
            <a:pPr marL="228600" indent="0"/>
            <a:r>
              <a:rPr lang="pt-BR" sz="4000" dirty="0">
                <a:solidFill>
                  <a:srgbClr val="374151"/>
                </a:solidFill>
                <a:latin typeface="Söhne"/>
              </a:rPr>
              <a:t>&lt;i&gt;: itálico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4268227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>
                <a:solidFill>
                  <a:srgbClr val="374151"/>
                </a:solidFill>
                <a:latin typeface="Söhne"/>
              </a:rPr>
              <a:t>&lt;</a:t>
            </a:r>
            <a:r>
              <a:rPr lang="pt-BR" sz="4000" dirty="0" err="1">
                <a:solidFill>
                  <a:srgbClr val="374151"/>
                </a:solidFill>
                <a:latin typeface="Söhne"/>
              </a:rPr>
              <a:t>mark</a:t>
            </a:r>
            <a:r>
              <a:rPr lang="pt-BR" sz="4000" dirty="0">
                <a:solidFill>
                  <a:srgbClr val="374151"/>
                </a:solidFill>
                <a:latin typeface="Söhne"/>
              </a:rPr>
              <a:t>&gt;: marcação</a:t>
            </a:r>
          </a:p>
          <a:p>
            <a:pPr marL="228600" indent="0"/>
            <a:r>
              <a:rPr lang="pt-BR" sz="4000" dirty="0">
                <a:solidFill>
                  <a:srgbClr val="374151"/>
                </a:solidFill>
                <a:latin typeface="Söhne"/>
              </a:rPr>
              <a:t>&lt;</a:t>
            </a:r>
            <a:r>
              <a:rPr lang="pt-BR" sz="4000" dirty="0" err="1">
                <a:solidFill>
                  <a:srgbClr val="374151"/>
                </a:solidFill>
                <a:latin typeface="Söhne"/>
              </a:rPr>
              <a:t>small</a:t>
            </a:r>
            <a:r>
              <a:rPr lang="pt-BR" sz="4000" dirty="0">
                <a:solidFill>
                  <a:srgbClr val="374151"/>
                </a:solidFill>
                <a:latin typeface="Söhne"/>
              </a:rPr>
              <a:t>&gt;: texto pequeno</a:t>
            </a:r>
          </a:p>
          <a:p>
            <a:pPr marL="228600" indent="0"/>
            <a:r>
              <a:rPr lang="pt-BR" sz="4000" dirty="0">
                <a:solidFill>
                  <a:srgbClr val="374151"/>
                </a:solidFill>
                <a:latin typeface="Söhne"/>
              </a:rPr>
              <a:t>&lt;</a:t>
            </a:r>
            <a:r>
              <a:rPr lang="pt-BR" sz="4000" dirty="0" err="1">
                <a:solidFill>
                  <a:srgbClr val="374151"/>
                </a:solidFill>
                <a:latin typeface="Söhne"/>
              </a:rPr>
              <a:t>del</a:t>
            </a:r>
            <a:r>
              <a:rPr lang="pt-BR" sz="4000" dirty="0">
                <a:solidFill>
                  <a:srgbClr val="374151"/>
                </a:solidFill>
                <a:latin typeface="Söhne"/>
              </a:rPr>
              <a:t>&gt;: texto riscado</a:t>
            </a:r>
          </a:p>
          <a:p>
            <a:pPr marL="228600" indent="0"/>
            <a:r>
              <a:rPr lang="pt-BR" sz="4000" dirty="0">
                <a:solidFill>
                  <a:srgbClr val="374151"/>
                </a:solidFill>
                <a:latin typeface="Söhne"/>
              </a:rPr>
              <a:t>&lt;</a:t>
            </a:r>
            <a:r>
              <a:rPr lang="pt-BR" sz="4000" dirty="0" err="1">
                <a:solidFill>
                  <a:srgbClr val="374151"/>
                </a:solidFill>
                <a:latin typeface="Söhne"/>
              </a:rPr>
              <a:t>ins</a:t>
            </a:r>
            <a:r>
              <a:rPr lang="pt-BR" sz="4000" dirty="0">
                <a:solidFill>
                  <a:srgbClr val="374151"/>
                </a:solidFill>
                <a:latin typeface="Söhne"/>
              </a:rPr>
              <a:t>&gt;: sublinhado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78046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>
                <a:solidFill>
                  <a:srgbClr val="374151"/>
                </a:solidFill>
                <a:latin typeface="Söhne"/>
              </a:rPr>
              <a:t>&lt;sub&gt;: sub escrito</a:t>
            </a:r>
          </a:p>
          <a:p>
            <a:pPr marL="228600" indent="0"/>
            <a:r>
              <a:rPr lang="pt-BR" sz="4000" dirty="0">
                <a:solidFill>
                  <a:srgbClr val="374151"/>
                </a:solidFill>
                <a:latin typeface="Söhne"/>
              </a:rPr>
              <a:t>&lt;</a:t>
            </a:r>
            <a:r>
              <a:rPr lang="pt-BR" sz="4000" dirty="0" err="1">
                <a:solidFill>
                  <a:srgbClr val="374151"/>
                </a:solidFill>
                <a:latin typeface="Söhne"/>
              </a:rPr>
              <a:t>sup</a:t>
            </a:r>
            <a:r>
              <a:rPr lang="pt-BR" sz="4000" dirty="0">
                <a:solidFill>
                  <a:srgbClr val="374151"/>
                </a:solidFill>
                <a:latin typeface="Söhne"/>
              </a:rPr>
              <a:t>&gt;: sobre escrito</a:t>
            </a:r>
          </a:p>
          <a:p>
            <a:pPr marL="228600" indent="0"/>
            <a:r>
              <a:rPr lang="pt-BR" sz="4000" dirty="0">
                <a:solidFill>
                  <a:srgbClr val="374151"/>
                </a:solidFill>
                <a:latin typeface="Söhne"/>
              </a:rPr>
              <a:t>&lt;em&gt;: ênfase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406442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&lt;a&gt;: Define um link para outra página da web ou para uma seção da mesma página. 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="https://www.w3schools.com"&gt;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W3School	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4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745693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4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4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="https://www.w3schools.com/"</a:t>
            </a:r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target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="_</a:t>
            </a:r>
            <a:r>
              <a:rPr lang="pt-BR" sz="40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blank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228600" indent="0" algn="l"/>
            <a:endParaRPr lang="pt-BR" sz="40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228600" indent="0" algn="l"/>
            <a:r>
              <a:rPr lang="pt-BR" sz="4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TARGET</a:t>
            </a:r>
            <a:endParaRPr lang="pt-BR" sz="4000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841064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_self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- Padrão. Abre o documento na mesma janela/guia em que foi clicado</a:t>
            </a:r>
          </a:p>
          <a:p>
            <a:pPr marL="228600" indent="0" algn="l"/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_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blank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- Abre o documento em uma nova janela ou guia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4206389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_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parent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- Abre o documento no quadro pai</a:t>
            </a:r>
          </a:p>
          <a:p>
            <a:pPr marL="228600" indent="0" algn="l"/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_top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- Abre o documento em todo o corpo da janela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4073074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="https://www.w3schools.com/html/"</a:t>
            </a:r>
            <a:r>
              <a:rPr lang="en-US" sz="3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title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=“</a:t>
            </a:r>
            <a:r>
              <a:rPr lang="en-US" sz="32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Título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 do link"&gt;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Visit our HTML Tutorial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3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4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4073769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513490"/>
            <a:ext cx="8894718" cy="3766178"/>
          </a:xfrm>
        </p:spPr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&lt;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img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&gt;: Exibe uma imagem na página da web.</a:t>
            </a:r>
          </a:p>
          <a:p>
            <a:pPr marL="228600" indent="0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40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4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="img_girl.jpg"&gt;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036862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513490"/>
            <a:ext cx="8894718" cy="3766178"/>
          </a:xfrm>
        </p:spPr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40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4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="img_girl.jpg"</a:t>
            </a:r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4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="500"</a:t>
            </a:r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4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="600"&gt;</a:t>
            </a:r>
          </a:p>
          <a:p>
            <a:pPr marL="228600" indent="0" algn="l"/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40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4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="img_typo.jpg"</a:t>
            </a:r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4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=“imagem"&gt;</a:t>
            </a:r>
            <a:endParaRPr lang="pt-BR" sz="4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265914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2505" y="1545911"/>
            <a:ext cx="8894718" cy="3766178"/>
          </a:xfrm>
        </p:spPr>
        <p:txBody>
          <a:bodyPr>
            <a:noAutofit/>
          </a:bodyPr>
          <a:lstStyle/>
          <a:p>
            <a:pPr marL="228600" indent="0" algn="l"/>
            <a:r>
              <a:rPr lang="pt-BR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32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pt-BR" sz="3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pt-BR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 https://image.winudf.com/v2/image/Y29tLm1tanN0dWRpby5mdWxsYWxsdHV0b3JpYWxzX3NjcmVlbnNob3RzXzBfYzcyN2Y2MmI/screen-0.jpg?fakeurl=1&amp;type=.jpg "</a:t>
            </a:r>
            <a:r>
              <a:rPr lang="pt-BR" sz="3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pt-BR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="W3Schools.com"</a:t>
            </a:r>
            <a:r>
              <a:rPr lang="pt-BR" sz="3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228600" indent="0" algn="l"/>
            <a:r>
              <a:rPr lang="pt-BR" sz="3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t-BR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="104"</a:t>
            </a:r>
            <a:r>
              <a:rPr lang="pt-BR" sz="3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="142"&gt;</a:t>
            </a:r>
            <a:endParaRPr lang="pt-BR" sz="3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71377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2505" y="1545911"/>
            <a:ext cx="8894718" cy="3766178"/>
          </a:xfrm>
        </p:spPr>
        <p:txBody>
          <a:bodyPr>
            <a:noAutofit/>
          </a:bodyPr>
          <a:lstStyle/>
          <a:p>
            <a:pPr marL="228600" indent="0" algn="l"/>
            <a:r>
              <a:rPr lang="pt-BR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apng</a:t>
            </a:r>
            <a:endParaRPr lang="pt-BR" sz="3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28600" indent="0" algn="l"/>
            <a:r>
              <a:rPr lang="pt-BR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.gif</a:t>
            </a:r>
          </a:p>
          <a:p>
            <a:pPr marL="228600" indent="0" algn="l"/>
            <a:r>
              <a:rPr lang="pt-BR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ico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.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cur</a:t>
            </a:r>
            <a:endParaRPr lang="pt-BR" sz="3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28600" indent="0" algn="l"/>
            <a:r>
              <a:rPr lang="pt-BR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jpg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.jpeg, .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jfif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.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pjpeg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.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pjp</a:t>
            </a:r>
            <a:endParaRPr lang="pt-BR" sz="3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28600" indent="0" algn="l"/>
            <a:r>
              <a:rPr lang="pt-BR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.png</a:t>
            </a:r>
          </a:p>
          <a:p>
            <a:pPr marL="228600" indent="0" algn="l"/>
            <a:r>
              <a:rPr lang="pt-BR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.svg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23111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LIÇÃO 1 e LIÇÃO 2: HTML e CSS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4CD0DA5D-AF1B-D54A-AFB2-56F4F52814E6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  <p:extLst>
      <p:ext uri="{BB962C8B-B14F-4D97-AF65-F5344CB8AC3E}">
        <p14:creationId xmlns:p14="http://schemas.microsoft.com/office/powerpoint/2010/main" val="320243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228600" indent="0" algn="l"/>
            <a:r>
              <a:rPr lang="pt-BR" sz="8400" b="0" i="0" dirty="0">
                <a:solidFill>
                  <a:srgbClr val="374151"/>
                </a:solidFill>
                <a:effectLst/>
                <a:latin typeface="Söhne"/>
              </a:rPr>
              <a:t>&lt;</a:t>
            </a:r>
            <a:r>
              <a:rPr lang="pt-BR" sz="8400" b="0" i="0" dirty="0" err="1">
                <a:solidFill>
                  <a:srgbClr val="374151"/>
                </a:solidFill>
                <a:effectLst/>
                <a:latin typeface="Söhne"/>
              </a:rPr>
              <a:t>ul</a:t>
            </a:r>
            <a:r>
              <a:rPr lang="pt-BR" sz="8400" b="0" i="0" dirty="0">
                <a:solidFill>
                  <a:srgbClr val="374151"/>
                </a:solidFill>
                <a:effectLst/>
                <a:latin typeface="Söhne"/>
              </a:rPr>
              <a:t>&gt; e &lt;li&gt;: Cria uma lista não ordenada de itens, onde cada item é um &lt;li&gt;.</a:t>
            </a:r>
          </a:p>
          <a:p>
            <a:pPr marL="228600" indent="0" algn="l"/>
            <a:r>
              <a:rPr lang="pt-BR" sz="8400" b="0" i="0" dirty="0">
                <a:solidFill>
                  <a:srgbClr val="374151"/>
                </a:solidFill>
                <a:effectLst/>
                <a:latin typeface="Söhne"/>
              </a:rPr>
              <a:t>&lt;</a:t>
            </a:r>
            <a:r>
              <a:rPr lang="pt-BR" sz="8400" b="0" i="0" dirty="0" err="1">
                <a:solidFill>
                  <a:srgbClr val="374151"/>
                </a:solidFill>
                <a:effectLst/>
                <a:latin typeface="Söhne"/>
              </a:rPr>
              <a:t>ol</a:t>
            </a:r>
            <a:r>
              <a:rPr lang="pt-BR" sz="8400" b="0" i="0" dirty="0">
                <a:solidFill>
                  <a:srgbClr val="374151"/>
                </a:solidFill>
                <a:effectLst/>
                <a:latin typeface="Söhne"/>
              </a:rPr>
              <a:t>&gt; e &lt;li&gt;: Cria uma lista ordenada de itens, onde cada item é um &lt;li&gt;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766683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228600" indent="0" algn="l"/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sz="7200" dirty="0"/>
            </a:br>
            <a:r>
              <a:rPr lang="it-IT" sz="7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7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Café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sz="7200" dirty="0"/>
            </a:br>
            <a:r>
              <a:rPr lang="it-IT" sz="7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7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Chá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sz="7200" dirty="0"/>
            </a:br>
            <a:r>
              <a:rPr lang="it-IT" sz="7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7200" dirty="0">
                <a:solidFill>
                  <a:srgbClr val="000000"/>
                </a:solidFill>
                <a:latin typeface="Consolas" panose="020B0609020204030204" pitchFamily="49" charset="0"/>
              </a:rPr>
              <a:t>Leite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sz="7200" dirty="0"/>
            </a:b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/ul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8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361370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228600" indent="0" algn="l"/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dirty="0">
                <a:solidFill>
                  <a:srgbClr val="A52A2A"/>
                </a:solidFill>
                <a:latin typeface="Consolas" panose="020B0609020204030204" pitchFamily="49" charset="0"/>
              </a:rPr>
              <a:t>o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sz="7200" dirty="0"/>
            </a:br>
            <a:r>
              <a:rPr lang="it-IT" sz="7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7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Café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sz="7200" dirty="0"/>
            </a:br>
            <a:r>
              <a:rPr lang="it-IT" sz="7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7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Chá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sz="7200" dirty="0"/>
            </a:br>
            <a:r>
              <a:rPr lang="it-IT" sz="7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7200" dirty="0">
                <a:solidFill>
                  <a:srgbClr val="000000"/>
                </a:solidFill>
                <a:latin typeface="Consolas" panose="020B0609020204030204" pitchFamily="49" charset="0"/>
              </a:rPr>
              <a:t>Leite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/li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it-IT" sz="7200" dirty="0"/>
            </a:b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7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/ol</a:t>
            </a:r>
            <a:r>
              <a:rPr lang="it-IT" sz="7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8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516208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228600" indent="0" algn="l"/>
            <a:r>
              <a:rPr lang="pt-BR" sz="8400" b="0" i="0" dirty="0">
                <a:solidFill>
                  <a:srgbClr val="374151"/>
                </a:solidFill>
                <a:effectLst/>
                <a:latin typeface="Söhne"/>
              </a:rPr>
              <a:t>&lt;</a:t>
            </a:r>
            <a:r>
              <a:rPr lang="pt-BR" sz="8400" b="0" i="0" dirty="0" err="1">
                <a:solidFill>
                  <a:srgbClr val="374151"/>
                </a:solidFill>
                <a:effectLst/>
                <a:latin typeface="Söhne"/>
              </a:rPr>
              <a:t>table</a:t>
            </a:r>
            <a:r>
              <a:rPr lang="pt-BR" sz="8400" b="0" i="0" dirty="0">
                <a:solidFill>
                  <a:srgbClr val="374151"/>
                </a:solidFill>
                <a:effectLst/>
                <a:latin typeface="Söhne"/>
              </a:rPr>
              <a:t>&gt;: Cria uma tabela na página da web.</a:t>
            </a:r>
          </a:p>
          <a:p>
            <a:pPr marL="228600" indent="0" algn="l"/>
            <a:r>
              <a:rPr lang="pt-BR" sz="8400" dirty="0">
                <a:solidFill>
                  <a:srgbClr val="374151"/>
                </a:solidFill>
                <a:latin typeface="Söhne"/>
              </a:rPr>
              <a:t>&lt;</a:t>
            </a:r>
            <a:r>
              <a:rPr lang="pt-BR" sz="8400" dirty="0" err="1">
                <a:solidFill>
                  <a:srgbClr val="374151"/>
                </a:solidFill>
                <a:latin typeface="Söhne"/>
              </a:rPr>
              <a:t>tr</a:t>
            </a:r>
            <a:r>
              <a:rPr lang="pt-BR" sz="8400" dirty="0">
                <a:solidFill>
                  <a:srgbClr val="374151"/>
                </a:solidFill>
                <a:latin typeface="Söhne"/>
              </a:rPr>
              <a:t>&gt;: Cria uma nova linha</a:t>
            </a:r>
          </a:p>
          <a:p>
            <a:pPr marL="228600" indent="0" algn="l"/>
            <a:r>
              <a:rPr lang="pt-BR" sz="8400" dirty="0">
                <a:solidFill>
                  <a:srgbClr val="374151"/>
                </a:solidFill>
                <a:latin typeface="Söhne"/>
              </a:rPr>
              <a:t>&lt;</a:t>
            </a:r>
            <a:r>
              <a:rPr lang="pt-BR" sz="8400" dirty="0" err="1">
                <a:solidFill>
                  <a:srgbClr val="374151"/>
                </a:solidFill>
                <a:latin typeface="Söhne"/>
              </a:rPr>
              <a:t>th</a:t>
            </a:r>
            <a:r>
              <a:rPr lang="pt-BR" sz="8400" dirty="0">
                <a:solidFill>
                  <a:srgbClr val="374151"/>
                </a:solidFill>
                <a:latin typeface="Söhne"/>
              </a:rPr>
              <a:t>&gt;: Cria uma coluna com título</a:t>
            </a:r>
          </a:p>
          <a:p>
            <a:pPr marL="228600" indent="0" algn="l"/>
            <a:r>
              <a:rPr lang="pt-BR" sz="8400" b="0" i="0" dirty="0">
                <a:solidFill>
                  <a:srgbClr val="374151"/>
                </a:solidFill>
                <a:effectLst/>
                <a:latin typeface="Söhne"/>
              </a:rPr>
              <a:t>&lt;</a:t>
            </a:r>
            <a:r>
              <a:rPr lang="pt-BR" sz="8400" b="0" i="0" dirty="0" err="1">
                <a:solidFill>
                  <a:srgbClr val="374151"/>
                </a:solidFill>
                <a:effectLst/>
                <a:latin typeface="Söhne"/>
              </a:rPr>
              <a:t>td</a:t>
            </a:r>
            <a:r>
              <a:rPr lang="pt-BR" sz="8400" b="0" i="0" dirty="0">
                <a:solidFill>
                  <a:srgbClr val="374151"/>
                </a:solidFill>
                <a:effectLst/>
                <a:latin typeface="Söhne"/>
              </a:rPr>
              <a:t>&gt;: Cria uma linha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348931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228600" indent="0" algn="l"/>
            <a:r>
              <a:rPr lang="pt-BR" sz="8400" b="0" i="0" dirty="0">
                <a:solidFill>
                  <a:srgbClr val="374151"/>
                </a:solidFill>
                <a:effectLst/>
                <a:latin typeface="Söhne"/>
              </a:rPr>
              <a:t>&lt;</a:t>
            </a:r>
            <a:r>
              <a:rPr lang="pt-BR" sz="8400" b="0" i="0" dirty="0" err="1">
                <a:solidFill>
                  <a:srgbClr val="374151"/>
                </a:solidFill>
                <a:effectLst/>
                <a:latin typeface="Söhne"/>
              </a:rPr>
              <a:t>form</a:t>
            </a:r>
            <a:r>
              <a:rPr lang="pt-BR" sz="8400" b="0" i="0" dirty="0">
                <a:solidFill>
                  <a:srgbClr val="374151"/>
                </a:solidFill>
                <a:effectLst/>
                <a:latin typeface="Söhne"/>
              </a:rPr>
              <a:t>&gt;: Define um formulário na página da web para coletar informações do usuário.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3229217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228600" indent="0" algn="l"/>
            <a:r>
              <a:rPr lang="pt-BR" sz="8400" b="0" i="0" dirty="0">
                <a:solidFill>
                  <a:srgbClr val="374151"/>
                </a:solidFill>
                <a:effectLst/>
                <a:latin typeface="Söhne"/>
              </a:rPr>
              <a:t>&lt;input&gt;: Cria um campo de entrada no formulário para que o usuário insira informações.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029404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9857325" cy="3766178"/>
          </a:xfrm>
        </p:spPr>
        <p:txBody>
          <a:bodyPr>
            <a:normAutofit/>
          </a:bodyPr>
          <a:lstStyle/>
          <a:p>
            <a:pPr marL="228600" indent="0" algn="l"/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&lt;input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type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="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text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"&gt;</a:t>
            </a:r>
          </a:p>
          <a:p>
            <a:pPr marL="228600" indent="0" algn="l"/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&lt;input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type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="radio"&gt;</a:t>
            </a:r>
          </a:p>
          <a:p>
            <a:pPr marL="228600" indent="0" algn="l"/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&lt;input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type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="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checkbox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"&gt;</a:t>
            </a:r>
            <a:endParaRPr lang="pt-BR" sz="4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76945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9857325" cy="3766178"/>
          </a:xfrm>
        </p:spPr>
        <p:txBody>
          <a:bodyPr>
            <a:normAutofit/>
          </a:bodyPr>
          <a:lstStyle/>
          <a:p>
            <a:pPr marL="228600" indent="0" algn="l"/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&lt;input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type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="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submit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"&gt;</a:t>
            </a:r>
          </a:p>
          <a:p>
            <a:pPr marL="228600" indent="0" algn="l"/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&lt;input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type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="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button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"&gt;</a:t>
            </a:r>
            <a:endParaRPr lang="pt-BR" sz="4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788268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&lt;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button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&gt;: Cria um botão que pode ser clicado pelo usuário para executar uma ação.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4279897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 algn="l"/>
            <a:r>
              <a:rPr lang="pt-BR" sz="4000" dirty="0">
                <a:solidFill>
                  <a:srgbClr val="374151"/>
                </a:solidFill>
                <a:latin typeface="Söhne"/>
              </a:rPr>
              <a:t>&lt;</a:t>
            </a:r>
            <a:r>
              <a:rPr lang="pt-BR" sz="4000" dirty="0" err="1">
                <a:solidFill>
                  <a:srgbClr val="374151"/>
                </a:solidFill>
                <a:latin typeface="Söhne"/>
              </a:rPr>
              <a:t>textarea</a:t>
            </a:r>
            <a:r>
              <a:rPr lang="pt-BR" sz="4000" dirty="0">
                <a:solidFill>
                  <a:srgbClr val="374151"/>
                </a:solidFill>
                <a:latin typeface="Söhne"/>
              </a:rPr>
              <a:t>&gt;: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Cria um campo de entrada no formulário para que o usuário insira informações.</a:t>
            </a:r>
          </a:p>
          <a:p>
            <a:pPr marL="228600" indent="0" algn="l"/>
            <a:r>
              <a:rPr lang="en-US" sz="4000" b="0" i="0" dirty="0">
                <a:solidFill>
                  <a:srgbClr val="374151"/>
                </a:solidFill>
                <a:effectLst/>
                <a:latin typeface="Söhne"/>
              </a:rPr>
              <a:t>&lt;</a:t>
            </a:r>
            <a:r>
              <a:rPr lang="en-US" sz="4000" b="0" i="0" dirty="0" err="1">
                <a:solidFill>
                  <a:srgbClr val="374151"/>
                </a:solidFill>
                <a:effectLst/>
                <a:latin typeface="Söhne"/>
              </a:rPr>
              <a:t>textarea</a:t>
            </a:r>
            <a:r>
              <a:rPr lang="en-US" sz="4000" b="0" i="0" dirty="0">
                <a:solidFill>
                  <a:srgbClr val="374151"/>
                </a:solidFill>
                <a:effectLst/>
                <a:latin typeface="Söhne"/>
              </a:rPr>
              <a:t> name="message" rows="10" cols="30"&gt;</a:t>
            </a:r>
            <a:endParaRPr lang="pt-BR" sz="4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975997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B6989-D729-B34E-9DDA-D49F54B5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Relembrando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69CC68-C0EF-B142-9033-4487ED06A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569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en-US" sz="4000" dirty="0">
                <a:solidFill>
                  <a:schemeClr val="tx1"/>
                </a:solidFill>
                <a:latin typeface="Verdana" panose="020B0604030504040204" pitchFamily="34" charset="0"/>
              </a:rPr>
              <a:t>&lt;label&gt; - 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O elemento 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label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 define um rótulo para vários elementos de formulário.</a:t>
            </a:r>
            <a:r>
              <a:rPr lang="en-US" sz="4000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1564E-FD16-E58C-A24C-332FC29EA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810969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en-US" sz="4000" dirty="0">
                <a:solidFill>
                  <a:schemeClr val="tx1"/>
                </a:solidFill>
                <a:latin typeface="Verdana" panose="020B0604030504040204" pitchFamily="34" charset="0"/>
              </a:rPr>
              <a:t>&lt;select&gt; - 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O elemento 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select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 define uma lista suspensa.</a:t>
            </a:r>
          </a:p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option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 - Os elementos 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option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 definem uma opção que pode ser selecionada.</a:t>
            </a:r>
            <a:endParaRPr lang="en-US" sz="40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1564E-FD16-E58C-A24C-332FC29EA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251459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28600" indent="0"/>
            <a:r>
              <a:rPr lang="en-US" sz="43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en-US" sz="4300" dirty="0" err="1">
                <a:solidFill>
                  <a:schemeClr val="tx1"/>
                </a:solidFill>
                <a:latin typeface="Verdana" panose="020B0604030504040204" pitchFamily="34" charset="0"/>
              </a:rPr>
              <a:t>fieldset</a:t>
            </a:r>
            <a:r>
              <a:rPr lang="en-US" sz="4300" dirty="0">
                <a:solidFill>
                  <a:schemeClr val="tx1"/>
                </a:solidFill>
                <a:latin typeface="Verdana" panose="020B0604030504040204" pitchFamily="34" charset="0"/>
              </a:rPr>
              <a:t>&gt; - </a:t>
            </a:r>
            <a:r>
              <a:rPr lang="pt-BR" sz="4300" dirty="0">
                <a:solidFill>
                  <a:schemeClr val="tx1"/>
                </a:solidFill>
                <a:latin typeface="Verdana" panose="020B0604030504040204" pitchFamily="34" charset="0"/>
              </a:rPr>
              <a:t>O elemento &lt;</a:t>
            </a:r>
            <a:r>
              <a:rPr lang="pt-BR" sz="4300" dirty="0" err="1">
                <a:solidFill>
                  <a:schemeClr val="tx1"/>
                </a:solidFill>
                <a:latin typeface="Verdana" panose="020B0604030504040204" pitchFamily="34" charset="0"/>
              </a:rPr>
              <a:t>fieldset</a:t>
            </a:r>
            <a:r>
              <a:rPr lang="pt-BR" sz="4300" dirty="0">
                <a:solidFill>
                  <a:schemeClr val="tx1"/>
                </a:solidFill>
                <a:latin typeface="Verdana" panose="020B0604030504040204" pitchFamily="34" charset="0"/>
              </a:rPr>
              <a:t>&gt; é usado para agrupar dados relacionados em um formulário.</a:t>
            </a:r>
            <a:endParaRPr lang="en-US" sz="43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228600" indent="0"/>
            <a:r>
              <a:rPr lang="en-US" sz="4300" dirty="0">
                <a:solidFill>
                  <a:schemeClr val="tx1"/>
                </a:solidFill>
                <a:latin typeface="Verdana" panose="020B0604030504040204" pitchFamily="34" charset="0"/>
              </a:rPr>
              <a:t>&lt;legend&gt; - </a:t>
            </a:r>
            <a:r>
              <a:rPr lang="pt-BR" sz="4300" dirty="0">
                <a:solidFill>
                  <a:schemeClr val="tx1"/>
                </a:solidFill>
                <a:latin typeface="Verdana" panose="020B0604030504040204" pitchFamily="34" charset="0"/>
              </a:rPr>
              <a:t>O elemento &lt;</a:t>
            </a:r>
            <a:r>
              <a:rPr lang="pt-BR" sz="4300" dirty="0" err="1">
                <a:solidFill>
                  <a:schemeClr val="tx1"/>
                </a:solidFill>
                <a:latin typeface="Verdana" panose="020B0604030504040204" pitchFamily="34" charset="0"/>
              </a:rPr>
              <a:t>legend</a:t>
            </a:r>
            <a:r>
              <a:rPr lang="pt-BR" sz="4300" dirty="0">
                <a:solidFill>
                  <a:schemeClr val="tx1"/>
                </a:solidFill>
                <a:latin typeface="Verdana" panose="020B0604030504040204" pitchFamily="34" charset="0"/>
              </a:rPr>
              <a:t>&gt; define uma legenda para o elemento &lt;</a:t>
            </a:r>
            <a:r>
              <a:rPr lang="pt-BR" sz="4300" dirty="0" err="1">
                <a:solidFill>
                  <a:schemeClr val="tx1"/>
                </a:solidFill>
                <a:latin typeface="Verdana" panose="020B0604030504040204" pitchFamily="34" charset="0"/>
              </a:rPr>
              <a:t>fieldset</a:t>
            </a:r>
            <a:r>
              <a:rPr lang="pt-BR" sz="4300" dirty="0">
                <a:solidFill>
                  <a:schemeClr val="tx1"/>
                </a:solidFill>
                <a:latin typeface="Verdana" panose="020B0604030504040204" pitchFamily="34" charset="0"/>
              </a:rPr>
              <a:t>&gt;.</a:t>
            </a:r>
            <a:endParaRPr lang="en-US" sz="43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228600" indent="0"/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1564E-FD16-E58C-A24C-332FC29EA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421910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datalist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 - O elemento 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datalist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 especifica uma lista de opções predefinidas para um elemento &lt;input&gt;.</a:t>
            </a:r>
            <a:endParaRPr lang="en-US" sz="40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1564E-FD16-E58C-A24C-332FC29EA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894509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en-US" sz="4000" dirty="0">
                <a:solidFill>
                  <a:schemeClr val="tx1"/>
                </a:solidFill>
                <a:latin typeface="Verdana" panose="020B0604030504040204" pitchFamily="34" charset="0"/>
              </a:rPr>
              <a:t>&lt;output&gt; - 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O elemento &lt;output&gt; representa o resultado de um cálculo (como um realizado por um script).</a:t>
            </a:r>
            <a:endParaRPr lang="en-US" sz="40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1564E-FD16-E58C-A24C-332FC29EA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10545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9857325" cy="3766178"/>
          </a:xfrm>
        </p:spPr>
        <p:txBody>
          <a:bodyPr>
            <a:normAutofit/>
          </a:bodyPr>
          <a:lstStyle/>
          <a:p>
            <a:pPr marL="228600" indent="0"/>
            <a:r>
              <a:rPr lang="pt-BR" sz="3200" dirty="0">
                <a:solidFill>
                  <a:srgbClr val="000000"/>
                </a:solidFill>
                <a:latin typeface="Verdana" panose="020B0604030504040204" pitchFamily="34" charset="0"/>
              </a:rPr>
              <a:t>&lt;</a:t>
            </a:r>
            <a:r>
              <a:rPr lang="pt-BR" sz="3200" dirty="0" err="1">
                <a:solidFill>
                  <a:srgbClr val="000000"/>
                </a:solidFill>
                <a:latin typeface="Verdana" panose="020B0604030504040204" pitchFamily="34" charset="0"/>
              </a:rPr>
              <a:t>label</a:t>
            </a:r>
            <a:r>
              <a:rPr lang="pt-BR" sz="3200" dirty="0">
                <a:solidFill>
                  <a:srgbClr val="000000"/>
                </a:solidFill>
                <a:latin typeface="Verdana" panose="020B0604030504040204" pitchFamily="34" charset="0"/>
              </a:rPr>
              <a:t> for=“veiculo"&gt;</a:t>
            </a:r>
          </a:p>
          <a:p>
            <a:pPr marL="228600" indent="0"/>
            <a:r>
              <a:rPr lang="pt-BR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32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pt-BR" sz="32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="/</a:t>
            </a:r>
            <a:r>
              <a:rPr lang="pt-BR" sz="32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action_page.php</a:t>
            </a:r>
            <a:r>
              <a:rPr lang="pt-BR" sz="3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228600" indent="0"/>
            <a:endParaRPr lang="pt-BR" sz="3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3197505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957AFA-1D6D-5245-99AF-812765C77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9857325" cy="3766178"/>
          </a:xfrm>
        </p:spPr>
        <p:txBody>
          <a:bodyPr>
            <a:noAutofit/>
          </a:bodyPr>
          <a:lstStyle/>
          <a:p>
            <a:pPr marL="228600" indent="0"/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_</a:t>
            </a:r>
            <a:r>
              <a:rPr lang="pt-BR" sz="4000" dirty="0" err="1">
                <a:solidFill>
                  <a:srgbClr val="000000"/>
                </a:solidFill>
                <a:latin typeface="Verdana" panose="020B0604030504040204" pitchFamily="34" charset="0"/>
              </a:rPr>
              <a:t>blank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 A resposta é exibida em uma nova janela ou guia</a:t>
            </a:r>
          </a:p>
          <a:p>
            <a:pPr marL="228600" indent="0"/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_self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 A resposta é exibida na janela atual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6FE2F-C20A-D149-89E9-4E1951247E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558209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28600" indent="0"/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_</a:t>
            </a:r>
            <a:r>
              <a:rPr lang="pt-BR" sz="4000" dirty="0" err="1">
                <a:solidFill>
                  <a:srgbClr val="000000"/>
                </a:solidFill>
                <a:latin typeface="Verdana" panose="020B0604030504040204" pitchFamily="34" charset="0"/>
              </a:rPr>
              <a:t>parent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 A resposta é exibida no quadro pai</a:t>
            </a:r>
          </a:p>
          <a:p>
            <a:pPr marL="228600" indent="0"/>
            <a:r>
              <a:rPr lang="pt-BR" sz="4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_top</a:t>
            </a:r>
            <a:r>
              <a:rPr lang="pt-BR" sz="4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 A resposta é exibida em todo o corpo da janela</a:t>
            </a:r>
          </a:p>
          <a:p>
            <a:pPr marL="228600" indent="0"/>
            <a:r>
              <a:rPr lang="pt-BR" sz="4000" dirty="0" err="1">
                <a:solidFill>
                  <a:srgbClr val="0070C0"/>
                </a:solidFill>
                <a:latin typeface="Verdana" panose="020B0604030504040204" pitchFamily="34" charset="0"/>
              </a:rPr>
              <a:t>framename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 - A resposta é exibida em um </a:t>
            </a:r>
            <a:r>
              <a:rPr lang="pt-BR" sz="4000" dirty="0" err="1">
                <a:solidFill>
                  <a:srgbClr val="000000"/>
                </a:solidFill>
                <a:latin typeface="Verdana" panose="020B0604030504040204" pitchFamily="34" charset="0"/>
              </a:rPr>
              <a:t>iframe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 nomeado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1564E-FD16-E58C-A24C-332FC29EA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514557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pt-BR" sz="4000" dirty="0" err="1">
                <a:solidFill>
                  <a:srgbClr val="0070C0"/>
                </a:solidFill>
                <a:latin typeface="Verdana" panose="020B0604030504040204" pitchFamily="34" charset="0"/>
              </a:rPr>
              <a:t>framename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 - A resposta é exibida em um </a:t>
            </a:r>
            <a:r>
              <a:rPr lang="pt-BR" sz="4000" dirty="0" err="1">
                <a:solidFill>
                  <a:srgbClr val="000000"/>
                </a:solidFill>
                <a:latin typeface="Verdana" panose="020B0604030504040204" pitchFamily="34" charset="0"/>
              </a:rPr>
              <a:t>iframe</a:t>
            </a:r>
            <a:r>
              <a:rPr lang="pt-BR" sz="4000" dirty="0">
                <a:solidFill>
                  <a:srgbClr val="000000"/>
                </a:solidFill>
                <a:latin typeface="Verdana" panose="020B0604030504040204" pitchFamily="34" charset="0"/>
              </a:rPr>
              <a:t> nomeado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1564E-FD16-E58C-A24C-332FC29EA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691729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div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&gt;&lt;/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div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</a:p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div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 id=“nome”&gt;&lt;/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div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</a:p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div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class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=“nome”&gt;&lt;/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div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1564E-FD16-E58C-A24C-332FC29EA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45196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E14F0E-FF97-7A44-A5F2-5792FF772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513490"/>
            <a:ext cx="8979244" cy="4196301"/>
          </a:xfrm>
        </p:spPr>
        <p:txBody>
          <a:bodyPr>
            <a:normAutofit/>
          </a:bodyPr>
          <a:lstStyle/>
          <a:p>
            <a:pPr marL="228600" indent="0" algn="just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HTML significa </a:t>
            </a:r>
            <a:r>
              <a:rPr lang="pt-BR" sz="4000" b="1" i="0" dirty="0" err="1">
                <a:solidFill>
                  <a:srgbClr val="374151"/>
                </a:solidFill>
                <a:effectLst/>
                <a:latin typeface="Söhne"/>
              </a:rPr>
              <a:t>HyperText</a:t>
            </a:r>
            <a:r>
              <a:rPr lang="pt-BR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sz="4000" b="1" i="0" dirty="0" err="1">
                <a:solidFill>
                  <a:srgbClr val="374151"/>
                </a:solidFill>
                <a:effectLst/>
                <a:latin typeface="Söhne"/>
              </a:rPr>
              <a:t>Markup</a:t>
            </a:r>
            <a:r>
              <a:rPr lang="pt-BR" sz="4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sz="4000" b="1" i="0" dirty="0" err="1">
                <a:solidFill>
                  <a:srgbClr val="374151"/>
                </a:solidFill>
                <a:effectLst/>
                <a:latin typeface="Söhne"/>
              </a:rPr>
              <a:t>Language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e é uma linguagem de marcação usada para criar páginas da web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D2E1DE-BA6A-E949-8428-7430DD70667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461165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AA1E9CF-8D63-9343-B9BA-1B6D8D2F1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&gt;&lt;/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</a:t>
            </a:r>
          </a:p>
          <a:p>
            <a:endParaRPr lang="pt-BR" sz="4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="header"&gt;&lt;/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id="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id="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footer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72C04C-BF91-264F-ACA9-415C21DDA2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563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&lt;header&gt;</a:t>
            </a:r>
          </a:p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nav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</a:p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section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</a:p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article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</a:p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aside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</a:p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footer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1564E-FD16-E58C-A24C-332FC29EA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115548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1FF189-B867-2A48-B2F5-E0C26FD00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DC9C5-C725-9A4F-9292-1C02187C55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78726BB0-7599-BB46-B9A7-7E127B4B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559" y="150312"/>
            <a:ext cx="5221353" cy="59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76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345351-31E1-7346-922C-39FC732EA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header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&gt;&lt;/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header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 - contêiner que utilizamos para inserir conteúdo de introdução na página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003C44-7EE4-E247-8FD4-EE100F2C97A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702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75BDBDF-C76A-1E4A-82FF-9BEE3D373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header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 - elementos de títulos com níveis de &lt;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h1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 a &lt;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h6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&gt;, logotipos e ícones (como redes sociais, sessão de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login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etc.)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5A10AB-17CB-C745-8ECC-268F1C55E4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643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CAEED1-1A33-B247-8792-4622F1ABF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 - define um conjunto de links de navegação</a:t>
            </a:r>
          </a:p>
          <a:p>
            <a:endParaRPr lang="pt-BR" sz="4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Home, Pedidos, Cardápio, Promoções e Cadastra-se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99B025-C09E-5144-8259-139D57DAE98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871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1DDCB54-592E-A64A-BA7E-E40B47A83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section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&gt;&lt;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section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 - seção principal de um documento </a:t>
            </a:r>
          </a:p>
          <a:p>
            <a:endParaRPr lang="pt-BR" sz="4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conteúdo da página do site, por exemplo: a página de Cardápio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FE32BA-708D-DD44-8424-FF08C45128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9472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739EF9-AF10-C746-A91D-87D6D3A30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1387" y="815858"/>
            <a:ext cx="8894718" cy="3766178"/>
          </a:xfrm>
        </p:spPr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article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&gt;&lt;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article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</a:t>
            </a:r>
          </a:p>
          <a:p>
            <a:endParaRPr lang="pt-BR" sz="4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aside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&gt;&lt;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aside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</a:t>
            </a:r>
          </a:p>
          <a:p>
            <a:endParaRPr lang="pt-BR" sz="4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Seções que adicionam conteúdos mas precisam ser relacionados ao principal</a:t>
            </a:r>
          </a:p>
        </p:txBody>
      </p:sp>
    </p:spTree>
    <p:extLst>
      <p:ext uri="{BB962C8B-B14F-4D97-AF65-F5344CB8AC3E}">
        <p14:creationId xmlns:p14="http://schemas.microsoft.com/office/powerpoint/2010/main" val="1245653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B69E9E-23C4-0042-9239-819C7C0BD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footer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&gt;&lt;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footer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&gt; - rodapé do site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F38541-BB5F-6C40-A847-4CD32B7CA3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387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1BFF8-2EA9-2140-AC83-05EE953F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378672-FF97-D74B-8A21-6EE5CD365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50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95A99B-D376-B14B-AA1E-29A6B6055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CSS significa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Cascading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Style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Sheets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(Folhas de Estilo em Cascata) e é uma linguagem usada para definir a aparência e o layout de uma página da web escrita em HTML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31AA8B-D53B-FD4E-B62D-E46798B7E2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296271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style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</a:p>
          <a:p>
            <a:pPr marL="228600" indent="0"/>
            <a:endParaRPr lang="pt-BR" sz="40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&lt;/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style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1564E-FD16-E58C-A24C-332FC29EA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825527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style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</a:p>
          <a:p>
            <a:pPr marL="228600" indent="0"/>
            <a:endParaRPr lang="pt-BR" sz="40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228600" indent="0"/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&lt;/</a:t>
            </a:r>
            <a:r>
              <a:rPr lang="pt-BR" sz="4000" dirty="0" err="1">
                <a:solidFill>
                  <a:schemeClr val="tx1"/>
                </a:solidFill>
                <a:latin typeface="Verdana" panose="020B0604030504040204" pitchFamily="34" charset="0"/>
              </a:rPr>
              <a:t>style</a:t>
            </a:r>
            <a:r>
              <a:rPr lang="pt-BR" sz="4000" dirty="0">
                <a:solidFill>
                  <a:schemeClr val="tx1"/>
                </a:solidFill>
                <a:latin typeface="Verdana" panose="020B060403050404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1564E-FD16-E58C-A24C-332FC29EA3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TAGS</a:t>
            </a:r>
            <a:endParaRPr lang="pt-BR"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6BCBE3-D810-6D2D-4811-6069AE77C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5" y="488605"/>
            <a:ext cx="9221487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25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362139"/>
            <a:ext cx="8894718" cy="5247031"/>
          </a:xfrm>
        </p:spPr>
        <p:txBody>
          <a:bodyPr>
            <a:noAutofit/>
          </a:bodyPr>
          <a:lstStyle/>
          <a:p>
            <a:r>
              <a:rPr lang="pt-BR" sz="1800" dirty="0">
                <a:solidFill>
                  <a:schemeClr val="tx1"/>
                </a:solidFill>
              </a:rPr>
              <a:t>&lt;</a:t>
            </a:r>
            <a:r>
              <a:rPr lang="pt-BR" sz="1800" dirty="0" err="1">
                <a:solidFill>
                  <a:schemeClr val="tx1"/>
                </a:solidFill>
              </a:rPr>
              <a:t>head</a:t>
            </a:r>
            <a:r>
              <a:rPr lang="pt-BR" sz="1800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pt-BR" sz="1800" dirty="0">
                <a:solidFill>
                  <a:schemeClr val="tx1"/>
                </a:solidFill>
              </a:rPr>
              <a:t>&lt;</a:t>
            </a:r>
            <a:r>
              <a:rPr lang="pt-BR" sz="1800" dirty="0" err="1">
                <a:solidFill>
                  <a:schemeClr val="tx1"/>
                </a:solidFill>
              </a:rPr>
              <a:t>style</a:t>
            </a:r>
            <a:r>
              <a:rPr lang="pt-BR" sz="1800" dirty="0">
                <a:solidFill>
                  <a:schemeClr val="tx1"/>
                </a:solidFill>
              </a:rPr>
              <a:t>&gt;</a:t>
            </a:r>
          </a:p>
          <a:p>
            <a:pPr lvl="2"/>
            <a:r>
              <a:rPr lang="pt-BR" sz="1600" dirty="0">
                <a:solidFill>
                  <a:schemeClr val="tx1"/>
                </a:solidFill>
              </a:rPr>
              <a:t>body {</a:t>
            </a:r>
          </a:p>
          <a:p>
            <a:pPr lvl="2"/>
            <a:r>
              <a:rPr lang="pt-BR" sz="1600" dirty="0">
                <a:solidFill>
                  <a:schemeClr val="tx1"/>
                </a:solidFill>
              </a:rPr>
              <a:t>  background-color: </a:t>
            </a:r>
            <a:r>
              <a:rPr lang="pt-BR" sz="1600" dirty="0" err="1">
                <a:solidFill>
                  <a:schemeClr val="tx1"/>
                </a:solidFill>
              </a:rPr>
              <a:t>lightblue</a:t>
            </a:r>
            <a:r>
              <a:rPr lang="pt-BR" sz="1600" dirty="0">
                <a:solidFill>
                  <a:schemeClr val="tx1"/>
                </a:solidFill>
              </a:rPr>
              <a:t>;</a:t>
            </a:r>
          </a:p>
          <a:p>
            <a:pPr lvl="2"/>
            <a:r>
              <a:rPr lang="pt-BR" sz="1600" dirty="0">
                <a:solidFill>
                  <a:schemeClr val="tx1"/>
                </a:solidFill>
              </a:rPr>
              <a:t>}</a:t>
            </a:r>
          </a:p>
          <a:p>
            <a:pPr lvl="2"/>
            <a:endParaRPr lang="pt-BR" sz="1600" dirty="0">
              <a:solidFill>
                <a:schemeClr val="tx1"/>
              </a:solidFill>
            </a:endParaRPr>
          </a:p>
          <a:p>
            <a:pPr lvl="2"/>
            <a:r>
              <a:rPr lang="pt-BR" sz="1600" dirty="0">
                <a:solidFill>
                  <a:schemeClr val="tx1"/>
                </a:solidFill>
              </a:rPr>
              <a:t>h1 {</a:t>
            </a:r>
          </a:p>
          <a:p>
            <a:pPr lvl="2"/>
            <a:r>
              <a:rPr lang="pt-BR" sz="1600" dirty="0">
                <a:solidFill>
                  <a:schemeClr val="tx1"/>
                </a:solidFill>
              </a:rPr>
              <a:t>  color: </a:t>
            </a:r>
            <a:r>
              <a:rPr lang="pt-BR" sz="1600" dirty="0" err="1">
                <a:solidFill>
                  <a:schemeClr val="tx1"/>
                </a:solidFill>
              </a:rPr>
              <a:t>white</a:t>
            </a:r>
            <a:r>
              <a:rPr lang="pt-BR" sz="1600" dirty="0">
                <a:solidFill>
                  <a:schemeClr val="tx1"/>
                </a:solidFill>
              </a:rPr>
              <a:t>;</a:t>
            </a:r>
          </a:p>
          <a:p>
            <a:pPr lvl="2"/>
            <a:r>
              <a:rPr lang="pt-BR" sz="1600" dirty="0">
                <a:solidFill>
                  <a:schemeClr val="tx1"/>
                </a:solidFill>
              </a:rPr>
              <a:t>  </a:t>
            </a:r>
            <a:r>
              <a:rPr lang="pt-BR" sz="1600" dirty="0" err="1">
                <a:solidFill>
                  <a:schemeClr val="tx1"/>
                </a:solidFill>
              </a:rPr>
              <a:t>text-align</a:t>
            </a:r>
            <a:r>
              <a:rPr lang="pt-BR" sz="1600" dirty="0">
                <a:solidFill>
                  <a:schemeClr val="tx1"/>
                </a:solidFill>
              </a:rPr>
              <a:t>: center;</a:t>
            </a:r>
          </a:p>
          <a:p>
            <a:pPr lvl="2"/>
            <a:r>
              <a:rPr lang="pt-BR" sz="1600" dirty="0">
                <a:solidFill>
                  <a:schemeClr val="tx1"/>
                </a:solidFill>
              </a:rPr>
              <a:t>}</a:t>
            </a:r>
          </a:p>
          <a:p>
            <a:pPr lvl="2"/>
            <a:endParaRPr lang="pt-BR" sz="1600" dirty="0">
              <a:solidFill>
                <a:schemeClr val="tx1"/>
              </a:solidFill>
            </a:endParaRPr>
          </a:p>
          <a:p>
            <a:pPr lvl="2"/>
            <a:r>
              <a:rPr lang="pt-BR" sz="1600" dirty="0">
                <a:solidFill>
                  <a:schemeClr val="tx1"/>
                </a:solidFill>
              </a:rPr>
              <a:t>p {</a:t>
            </a:r>
          </a:p>
          <a:p>
            <a:pPr lvl="2"/>
            <a:r>
              <a:rPr lang="pt-BR" sz="1600" dirty="0">
                <a:solidFill>
                  <a:schemeClr val="tx1"/>
                </a:solidFill>
              </a:rPr>
              <a:t>  </a:t>
            </a:r>
            <a:r>
              <a:rPr lang="pt-BR" sz="1600" dirty="0" err="1">
                <a:solidFill>
                  <a:schemeClr val="tx1"/>
                </a:solidFill>
              </a:rPr>
              <a:t>font-family</a:t>
            </a:r>
            <a:r>
              <a:rPr lang="pt-BR" sz="1600" dirty="0">
                <a:solidFill>
                  <a:schemeClr val="tx1"/>
                </a:solidFill>
              </a:rPr>
              <a:t>: </a:t>
            </a:r>
            <a:r>
              <a:rPr lang="pt-BR" sz="1600" dirty="0" err="1">
                <a:solidFill>
                  <a:schemeClr val="tx1"/>
                </a:solidFill>
              </a:rPr>
              <a:t>verdana</a:t>
            </a:r>
            <a:r>
              <a:rPr lang="pt-BR" sz="1600" dirty="0">
                <a:solidFill>
                  <a:schemeClr val="tx1"/>
                </a:solidFill>
              </a:rPr>
              <a:t>;</a:t>
            </a:r>
          </a:p>
          <a:p>
            <a:pPr lvl="2"/>
            <a:r>
              <a:rPr lang="pt-BR" sz="1600" dirty="0">
                <a:solidFill>
                  <a:schemeClr val="tx1"/>
                </a:solidFill>
              </a:rPr>
              <a:t>  </a:t>
            </a:r>
            <a:r>
              <a:rPr lang="pt-BR" sz="1600" dirty="0" err="1">
                <a:solidFill>
                  <a:schemeClr val="tx1"/>
                </a:solidFill>
              </a:rPr>
              <a:t>font-size</a:t>
            </a:r>
            <a:r>
              <a:rPr lang="pt-BR" sz="1600" dirty="0">
                <a:solidFill>
                  <a:schemeClr val="tx1"/>
                </a:solidFill>
              </a:rPr>
              <a:t>: 20px;</a:t>
            </a:r>
          </a:p>
          <a:p>
            <a:pPr lvl="2"/>
            <a:r>
              <a:rPr lang="pt-BR" sz="1600" dirty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lang="pt-BR" sz="1800" dirty="0">
                <a:solidFill>
                  <a:schemeClr val="tx1"/>
                </a:solidFill>
              </a:rPr>
              <a:t>&lt;/</a:t>
            </a:r>
            <a:r>
              <a:rPr lang="pt-BR" sz="1800" dirty="0" err="1">
                <a:solidFill>
                  <a:schemeClr val="tx1"/>
                </a:solidFill>
              </a:rPr>
              <a:t>style</a:t>
            </a:r>
            <a:r>
              <a:rPr lang="pt-BR" sz="1800" dirty="0">
                <a:solidFill>
                  <a:schemeClr val="tx1"/>
                </a:solidFill>
              </a:rPr>
              <a:t>&gt;</a:t>
            </a:r>
          </a:p>
          <a:p>
            <a:r>
              <a:rPr lang="pt-BR" sz="1800" dirty="0">
                <a:solidFill>
                  <a:schemeClr val="tx1"/>
                </a:solidFill>
              </a:rPr>
              <a:t>&lt;/</a:t>
            </a:r>
            <a:r>
              <a:rPr lang="pt-BR" sz="1800" dirty="0" err="1">
                <a:solidFill>
                  <a:schemeClr val="tx1"/>
                </a:solidFill>
              </a:rPr>
              <a:t>head</a:t>
            </a:r>
            <a:r>
              <a:rPr lang="pt-BR" sz="1800" dirty="0">
                <a:solidFill>
                  <a:schemeClr val="tx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65208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362139"/>
            <a:ext cx="8894718" cy="5247031"/>
          </a:xfrm>
        </p:spPr>
        <p:txBody>
          <a:bodyPr>
            <a:noAutofit/>
          </a:bodyPr>
          <a:lstStyle/>
          <a:p>
            <a:pPr lvl="1"/>
            <a:r>
              <a:rPr lang="pt-BR" sz="2400" dirty="0">
                <a:solidFill>
                  <a:schemeClr val="tx1"/>
                </a:solidFill>
              </a:rPr>
              <a:t>body {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  background-color: </a:t>
            </a:r>
            <a:r>
              <a:rPr lang="pt-BR" sz="2400" dirty="0" err="1">
                <a:solidFill>
                  <a:schemeClr val="tx1"/>
                </a:solidFill>
              </a:rPr>
              <a:t>lightblue</a:t>
            </a:r>
            <a:r>
              <a:rPr lang="pt-BR" sz="2400" dirty="0">
                <a:solidFill>
                  <a:schemeClr val="tx1"/>
                </a:solidFill>
              </a:rPr>
              <a:t>;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}</a:t>
            </a:r>
          </a:p>
          <a:p>
            <a:pPr lvl="1"/>
            <a:endParaRPr lang="pt-BR" sz="2400" dirty="0">
              <a:solidFill>
                <a:schemeClr val="tx1"/>
              </a:solidFill>
            </a:endParaRP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h1 {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  color: </a:t>
            </a:r>
            <a:r>
              <a:rPr lang="pt-BR" sz="2400" dirty="0" err="1">
                <a:solidFill>
                  <a:schemeClr val="tx1"/>
                </a:solidFill>
              </a:rPr>
              <a:t>white</a:t>
            </a:r>
            <a:r>
              <a:rPr lang="pt-BR" sz="2400" dirty="0">
                <a:solidFill>
                  <a:schemeClr val="tx1"/>
                </a:solidFill>
              </a:rPr>
              <a:t>;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  </a:t>
            </a:r>
            <a:r>
              <a:rPr lang="pt-BR" sz="2400" dirty="0" err="1">
                <a:solidFill>
                  <a:schemeClr val="tx1"/>
                </a:solidFill>
              </a:rPr>
              <a:t>text-align</a:t>
            </a:r>
            <a:r>
              <a:rPr lang="pt-BR" sz="2400" dirty="0">
                <a:solidFill>
                  <a:schemeClr val="tx1"/>
                </a:solidFill>
              </a:rPr>
              <a:t>: center;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}</a:t>
            </a:r>
          </a:p>
          <a:p>
            <a:pPr lvl="1"/>
            <a:endParaRPr lang="pt-BR" sz="2400" dirty="0">
              <a:solidFill>
                <a:schemeClr val="tx1"/>
              </a:solidFill>
            </a:endParaRP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p {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  </a:t>
            </a:r>
            <a:r>
              <a:rPr lang="pt-BR" sz="2400" dirty="0" err="1">
                <a:solidFill>
                  <a:schemeClr val="tx1"/>
                </a:solidFill>
              </a:rPr>
              <a:t>font-family</a:t>
            </a:r>
            <a:r>
              <a:rPr lang="pt-BR" sz="2400" dirty="0">
                <a:solidFill>
                  <a:schemeClr val="tx1"/>
                </a:solidFill>
              </a:rPr>
              <a:t>: </a:t>
            </a:r>
            <a:r>
              <a:rPr lang="pt-BR" sz="2400" dirty="0" err="1">
                <a:solidFill>
                  <a:schemeClr val="tx1"/>
                </a:solidFill>
              </a:rPr>
              <a:t>verdana</a:t>
            </a:r>
            <a:r>
              <a:rPr lang="pt-BR" sz="2400" dirty="0">
                <a:solidFill>
                  <a:schemeClr val="tx1"/>
                </a:solidFill>
              </a:rPr>
              <a:t>;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  </a:t>
            </a:r>
            <a:r>
              <a:rPr lang="pt-BR" sz="2400" dirty="0" err="1">
                <a:solidFill>
                  <a:schemeClr val="tx1"/>
                </a:solidFill>
              </a:rPr>
              <a:t>font-size</a:t>
            </a:r>
            <a:r>
              <a:rPr lang="pt-BR" sz="2400" dirty="0">
                <a:solidFill>
                  <a:schemeClr val="tx1"/>
                </a:solidFill>
              </a:rPr>
              <a:t>: 20px;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383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362139"/>
            <a:ext cx="8894718" cy="5247031"/>
          </a:xfrm>
        </p:spPr>
        <p:txBody>
          <a:bodyPr>
            <a:noAutofit/>
          </a:bodyPr>
          <a:lstStyle/>
          <a:p>
            <a:pPr lvl="1"/>
            <a:r>
              <a:rPr lang="pt-BR" sz="4800" dirty="0">
                <a:solidFill>
                  <a:schemeClr val="tx1"/>
                </a:solidFill>
              </a:rPr>
              <a:t>h1 {</a:t>
            </a:r>
          </a:p>
          <a:p>
            <a:pPr lvl="1"/>
            <a:r>
              <a:rPr lang="pt-BR" sz="4800" dirty="0">
                <a:solidFill>
                  <a:schemeClr val="tx1"/>
                </a:solidFill>
              </a:rPr>
              <a:t>  color: </a:t>
            </a:r>
            <a:r>
              <a:rPr lang="pt-BR" sz="4800" dirty="0" err="1">
                <a:solidFill>
                  <a:schemeClr val="tx1"/>
                </a:solidFill>
              </a:rPr>
              <a:t>white</a:t>
            </a:r>
            <a:r>
              <a:rPr lang="pt-BR" sz="4800" dirty="0">
                <a:solidFill>
                  <a:schemeClr val="tx1"/>
                </a:solidFill>
              </a:rPr>
              <a:t>;</a:t>
            </a:r>
          </a:p>
          <a:p>
            <a:pPr lvl="1"/>
            <a:r>
              <a:rPr lang="pt-BR" sz="4800" dirty="0">
                <a:solidFill>
                  <a:schemeClr val="tx1"/>
                </a:solidFill>
              </a:rPr>
              <a:t>  </a:t>
            </a:r>
            <a:r>
              <a:rPr lang="pt-BR" sz="4800" dirty="0" err="1">
                <a:solidFill>
                  <a:schemeClr val="tx1"/>
                </a:solidFill>
              </a:rPr>
              <a:t>text-align</a:t>
            </a:r>
            <a:r>
              <a:rPr lang="pt-BR" sz="4800" dirty="0">
                <a:solidFill>
                  <a:schemeClr val="tx1"/>
                </a:solidFill>
              </a:rPr>
              <a:t>: center;</a:t>
            </a:r>
          </a:p>
          <a:p>
            <a:pPr lvl="1"/>
            <a:r>
              <a:rPr lang="pt-BR" sz="48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0623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362139"/>
            <a:ext cx="8894718" cy="5247031"/>
          </a:xfrm>
        </p:spPr>
        <p:txBody>
          <a:bodyPr>
            <a:noAutofit/>
          </a:bodyPr>
          <a:lstStyle/>
          <a:p>
            <a:pPr lvl="1"/>
            <a:r>
              <a:rPr lang="pt-BR" sz="4800" dirty="0">
                <a:solidFill>
                  <a:schemeClr val="tx1"/>
                </a:solidFill>
              </a:rPr>
              <a:t>p {</a:t>
            </a:r>
          </a:p>
          <a:p>
            <a:pPr lvl="1"/>
            <a:r>
              <a:rPr lang="pt-BR" sz="4800" dirty="0">
                <a:solidFill>
                  <a:schemeClr val="tx1"/>
                </a:solidFill>
              </a:rPr>
              <a:t>  </a:t>
            </a:r>
            <a:r>
              <a:rPr lang="pt-BR" sz="4800" dirty="0" err="1">
                <a:solidFill>
                  <a:schemeClr val="tx1"/>
                </a:solidFill>
              </a:rPr>
              <a:t>font-family</a:t>
            </a:r>
            <a:r>
              <a:rPr lang="pt-BR" sz="4800" dirty="0">
                <a:solidFill>
                  <a:schemeClr val="tx1"/>
                </a:solidFill>
              </a:rPr>
              <a:t>: </a:t>
            </a:r>
            <a:r>
              <a:rPr lang="pt-BR" sz="4800" dirty="0" err="1">
                <a:solidFill>
                  <a:schemeClr val="tx1"/>
                </a:solidFill>
              </a:rPr>
              <a:t>verdana</a:t>
            </a:r>
            <a:r>
              <a:rPr lang="pt-BR" sz="4800" dirty="0">
                <a:solidFill>
                  <a:schemeClr val="tx1"/>
                </a:solidFill>
              </a:rPr>
              <a:t>;</a:t>
            </a:r>
          </a:p>
          <a:p>
            <a:pPr lvl="1"/>
            <a:r>
              <a:rPr lang="pt-BR" sz="4800" dirty="0">
                <a:solidFill>
                  <a:schemeClr val="tx1"/>
                </a:solidFill>
              </a:rPr>
              <a:t>  </a:t>
            </a:r>
            <a:r>
              <a:rPr lang="pt-BR" sz="4800" dirty="0" err="1">
                <a:solidFill>
                  <a:schemeClr val="tx1"/>
                </a:solidFill>
              </a:rPr>
              <a:t>font-size</a:t>
            </a:r>
            <a:r>
              <a:rPr lang="pt-BR" sz="4800" dirty="0">
                <a:solidFill>
                  <a:schemeClr val="tx1"/>
                </a:solidFill>
              </a:rPr>
              <a:t>: 20px;</a:t>
            </a:r>
          </a:p>
          <a:p>
            <a:pPr lvl="1"/>
            <a:r>
              <a:rPr lang="pt-BR" sz="48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1159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362139"/>
            <a:ext cx="8894718" cy="5247031"/>
          </a:xfrm>
        </p:spPr>
        <p:txBody>
          <a:bodyPr>
            <a:noAutofit/>
          </a:bodyPr>
          <a:lstStyle/>
          <a:p>
            <a:pPr lvl="1"/>
            <a:r>
              <a:rPr lang="pt-BR" sz="4400" dirty="0">
                <a:solidFill>
                  <a:schemeClr val="tx1"/>
                </a:solidFill>
              </a:rPr>
              <a:t>body {</a:t>
            </a:r>
          </a:p>
          <a:p>
            <a:pPr lvl="1"/>
            <a:r>
              <a:rPr lang="pt-BR" sz="4400" dirty="0">
                <a:solidFill>
                  <a:schemeClr val="tx1"/>
                </a:solidFill>
              </a:rPr>
              <a:t>  background-color: </a:t>
            </a:r>
            <a:r>
              <a:rPr lang="pt-BR" sz="4400" dirty="0" err="1">
                <a:solidFill>
                  <a:schemeClr val="tx1"/>
                </a:solidFill>
              </a:rPr>
              <a:t>lightblue</a:t>
            </a:r>
            <a:r>
              <a:rPr lang="pt-BR" sz="4400" dirty="0">
                <a:solidFill>
                  <a:schemeClr val="tx1"/>
                </a:solidFill>
              </a:rPr>
              <a:t>;</a:t>
            </a:r>
          </a:p>
          <a:p>
            <a:pPr lvl="1"/>
            <a:r>
              <a:rPr lang="pt-BR" sz="44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37722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0704CF-6BDC-66B0-C687-4F1C8D986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362139"/>
            <a:ext cx="8894718" cy="5247031"/>
          </a:xfrm>
        </p:spPr>
        <p:txBody>
          <a:bodyPr>
            <a:noAutofit/>
          </a:bodyPr>
          <a:lstStyle/>
          <a:p>
            <a:pPr lvl="1"/>
            <a:r>
              <a:rPr lang="es-ES" sz="4400" dirty="0">
                <a:solidFill>
                  <a:schemeClr val="tx1"/>
                </a:solidFill>
              </a:rPr>
              <a:t>#para1 {</a:t>
            </a:r>
          </a:p>
          <a:p>
            <a:pPr lvl="1"/>
            <a:r>
              <a:rPr lang="es-ES" sz="4400" dirty="0">
                <a:solidFill>
                  <a:schemeClr val="tx1"/>
                </a:solidFill>
              </a:rPr>
              <a:t>  </a:t>
            </a:r>
            <a:r>
              <a:rPr lang="es-ES" sz="4400" dirty="0" err="1">
                <a:solidFill>
                  <a:schemeClr val="tx1"/>
                </a:solidFill>
              </a:rPr>
              <a:t>text-align</a:t>
            </a:r>
            <a:r>
              <a:rPr lang="es-ES" sz="4400" dirty="0">
                <a:solidFill>
                  <a:schemeClr val="tx1"/>
                </a:solidFill>
              </a:rPr>
              <a:t>: center;</a:t>
            </a:r>
          </a:p>
          <a:p>
            <a:pPr lvl="1"/>
            <a:r>
              <a:rPr lang="es-ES" sz="4400" dirty="0">
                <a:solidFill>
                  <a:schemeClr val="tx1"/>
                </a:solidFill>
              </a:rPr>
              <a:t>  color: red;</a:t>
            </a:r>
          </a:p>
          <a:p>
            <a:pPr lvl="1"/>
            <a:r>
              <a:rPr lang="es-ES" sz="4400" dirty="0">
                <a:solidFill>
                  <a:schemeClr val="tx1"/>
                </a:solidFill>
              </a:rPr>
              <a:t>}</a:t>
            </a:r>
            <a:endParaRPr lang="pt-BR" sz="4400" dirty="0">
              <a:solidFill>
                <a:schemeClr val="tx1"/>
              </a:solidFill>
            </a:endParaRPr>
          </a:p>
          <a:p>
            <a:pPr lvl="1"/>
            <a:endParaRPr lang="pt-B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26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B7777-28D8-944B-BFFA-9C695F10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71EAD0-FDDD-C946-A38A-46FACA6C7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8990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D40977-9B81-CB0A-41E0-14F7C5F1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62" y="93097"/>
            <a:ext cx="6836875" cy="60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42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2A762-CB49-9049-B4FF-9D991D96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432710-1511-D14F-A275-74C2F7204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892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D40977-9B81-CB0A-41E0-14F7C5F15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73"/>
          <a:stretch/>
        </p:blipFill>
        <p:spPr bwMode="auto">
          <a:xfrm>
            <a:off x="894499" y="998444"/>
            <a:ext cx="10403002" cy="264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344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D40977-9B81-CB0A-41E0-14F7C5F15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26"/>
          <a:stretch/>
        </p:blipFill>
        <p:spPr bwMode="auto">
          <a:xfrm>
            <a:off x="776680" y="1321805"/>
            <a:ext cx="10638639" cy="226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3138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0743CE1-6E9F-254A-B6BA-23CFAC657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Praticar HTML</a:t>
            </a:r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22BA76-5924-144A-B5C7-36B655CE13C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35393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4E5EAD-48AB-B2FB-D83C-C4D27DEE6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1E8253-52B6-D687-024B-2D370DB806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Criar um arquivo HTML</a:t>
            </a:r>
          </a:p>
        </p:txBody>
      </p:sp>
      <p:pic>
        <p:nvPicPr>
          <p:cNvPr id="1026" name="Picture 2" descr="View in Browser">
            <a:extLst>
              <a:ext uri="{FF2B5EF4-FFF2-40B4-BE49-F238E27FC236}">
                <a16:creationId xmlns:a16="http://schemas.microsoft.com/office/drawing/2014/main" id="{C7A628E0-D83A-C466-242C-2AC7DA018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26" y="2514600"/>
            <a:ext cx="60102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5311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1442</Words>
  <Application>Microsoft Office PowerPoint</Application>
  <PresentationFormat>Widescreen</PresentationFormat>
  <Paragraphs>215</Paragraphs>
  <Slides>74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Consolas</vt:lpstr>
      <vt:lpstr>Söhne</vt:lpstr>
      <vt:lpstr>Verdana</vt:lpstr>
      <vt:lpstr>Tema do Office</vt:lpstr>
      <vt:lpstr>Técnico em  Desenvolvimento de Sistemas </vt:lpstr>
      <vt:lpstr>Programação Front-end Em instantes iniciaremos nossa aula</vt:lpstr>
      <vt:lpstr>LIÇÃO 1 e LIÇÃO 2: HTML e CSS</vt:lpstr>
      <vt:lpstr>Relembrando</vt:lpstr>
      <vt:lpstr>Apresentação do PowerPoint</vt:lpstr>
      <vt:lpstr>Apresentação do PowerPoint</vt:lpstr>
      <vt:lpstr>Objetivos</vt:lpstr>
      <vt:lpstr>Apresentação do PowerPoint</vt:lpstr>
      <vt:lpstr>Apresentação do PowerPoint</vt:lpstr>
      <vt:lpstr>Apresentação do PowerPoint</vt:lpstr>
      <vt:lpstr>HTML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CSS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Case</vt:lpstr>
      <vt:lpstr>Apresentação do PowerPoint</vt:lpstr>
      <vt:lpstr>Apresentação do PowerPoint</vt:lpstr>
      <vt:lpstr>Apresentação do PowerPoint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58</cp:revision>
  <dcterms:created xsi:type="dcterms:W3CDTF">2020-01-23T19:05:58Z</dcterms:created>
  <dcterms:modified xsi:type="dcterms:W3CDTF">2023-03-03T17:07:56Z</dcterms:modified>
</cp:coreProperties>
</file>